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56" r:id="rId6"/>
    <p:sldId id="981" r:id="rId7"/>
    <p:sldId id="982" r:id="rId8"/>
    <p:sldId id="983" r:id="rId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3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071-0814-4D0F-B2E0-D7BFA70CF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56211-901E-4262-B180-2C592F568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A7DC-7E8E-44E0-90AE-9A166066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09DE-7654-48F6-8D2B-48E5C789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1560C-C9C0-442E-B6B8-9F9E459B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500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2F9E-E657-406F-9DC7-51EBE2EE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B3111-4F84-4A41-88DE-249A1BC76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F2CB6-4955-4520-9AC5-9C1D622E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1A1C-0C5F-407D-A2EF-68A4929E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5B53B-51CC-4909-B1D6-D461A6AD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4662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8A193-74F7-440A-91E7-53939D81E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83E3C-B3DE-4D57-B508-1EE0BF011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7652-F2CB-41D3-9F01-4120D9DA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D9462-CFE4-4DE9-907C-1C8EC018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93FC5-4FE4-4F35-8D47-E826C999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9538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5" indent="0" algn="ctr">
              <a:buNone/>
              <a:defRPr sz="2000"/>
            </a:lvl2pPr>
            <a:lvl3pPr marL="914410" indent="0" algn="ctr">
              <a:buNone/>
              <a:defRPr sz="1800"/>
            </a:lvl3pPr>
            <a:lvl4pPr marL="1371615" indent="0" algn="ctr">
              <a:buNone/>
              <a:defRPr sz="1600"/>
            </a:lvl4pPr>
            <a:lvl5pPr marL="1828819" indent="0" algn="ctr">
              <a:buNone/>
              <a:defRPr sz="1600"/>
            </a:lvl5pPr>
            <a:lvl6pPr marL="2286025" indent="0" algn="ctr">
              <a:buNone/>
              <a:defRPr sz="1600"/>
            </a:lvl6pPr>
            <a:lvl7pPr marL="2743229" indent="0" algn="ctr">
              <a:buNone/>
              <a:defRPr sz="1600"/>
            </a:lvl7pPr>
            <a:lvl8pPr marL="3200434" indent="0" algn="ctr">
              <a:buNone/>
              <a:defRPr sz="1600"/>
            </a:lvl8pPr>
            <a:lvl9pPr marL="3657639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2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15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1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918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5" indent="0">
              <a:buNone/>
              <a:defRPr sz="2000" b="1"/>
            </a:lvl2pPr>
            <a:lvl3pPr marL="914410" indent="0">
              <a:buNone/>
              <a:defRPr sz="1800" b="1"/>
            </a:lvl3pPr>
            <a:lvl4pPr marL="1371615" indent="0">
              <a:buNone/>
              <a:defRPr sz="1600" b="1"/>
            </a:lvl4pPr>
            <a:lvl5pPr marL="1828819" indent="0">
              <a:buNone/>
              <a:defRPr sz="1600" b="1"/>
            </a:lvl5pPr>
            <a:lvl6pPr marL="2286025" indent="0">
              <a:buNone/>
              <a:defRPr sz="1600" b="1"/>
            </a:lvl6pPr>
            <a:lvl7pPr marL="2743229" indent="0">
              <a:buNone/>
              <a:defRPr sz="1600" b="1"/>
            </a:lvl7pPr>
            <a:lvl8pPr marL="3200434" indent="0">
              <a:buNone/>
              <a:defRPr sz="1600" b="1"/>
            </a:lvl8pPr>
            <a:lvl9pPr marL="3657639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5" indent="0">
              <a:buNone/>
              <a:defRPr sz="2000" b="1"/>
            </a:lvl2pPr>
            <a:lvl3pPr marL="914410" indent="0">
              <a:buNone/>
              <a:defRPr sz="1800" b="1"/>
            </a:lvl3pPr>
            <a:lvl4pPr marL="1371615" indent="0">
              <a:buNone/>
              <a:defRPr sz="1600" b="1"/>
            </a:lvl4pPr>
            <a:lvl5pPr marL="1828819" indent="0">
              <a:buNone/>
              <a:defRPr sz="1600" b="1"/>
            </a:lvl5pPr>
            <a:lvl6pPr marL="2286025" indent="0">
              <a:buNone/>
              <a:defRPr sz="1600" b="1"/>
            </a:lvl6pPr>
            <a:lvl7pPr marL="2743229" indent="0">
              <a:buNone/>
              <a:defRPr sz="1600" b="1"/>
            </a:lvl7pPr>
            <a:lvl8pPr marL="3200434" indent="0">
              <a:buNone/>
              <a:defRPr sz="1600" b="1"/>
            </a:lvl8pPr>
            <a:lvl9pPr marL="3657639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1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98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69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5" indent="0">
              <a:buNone/>
              <a:defRPr sz="1400"/>
            </a:lvl2pPr>
            <a:lvl3pPr marL="914410" indent="0">
              <a:buNone/>
              <a:defRPr sz="1200"/>
            </a:lvl3pPr>
            <a:lvl4pPr marL="1371615" indent="0">
              <a:buNone/>
              <a:defRPr sz="1000"/>
            </a:lvl4pPr>
            <a:lvl5pPr marL="1828819" indent="0">
              <a:buNone/>
              <a:defRPr sz="1000"/>
            </a:lvl5pPr>
            <a:lvl6pPr marL="2286025" indent="0">
              <a:buNone/>
              <a:defRPr sz="1000"/>
            </a:lvl6pPr>
            <a:lvl7pPr marL="2743229" indent="0">
              <a:buNone/>
              <a:defRPr sz="1000"/>
            </a:lvl7pPr>
            <a:lvl8pPr marL="3200434" indent="0">
              <a:buNone/>
              <a:defRPr sz="1000"/>
            </a:lvl8pPr>
            <a:lvl9pPr marL="3657639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73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0EED-CBD4-4A36-842F-DE214FE4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4264-C2C1-4C7E-889C-95166B8E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D6C86-937E-4B3D-A8D5-732AB6B2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BC2C0-B414-4BE5-84F4-DA886D4F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1A2F-2422-425B-A808-593FB6E1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1847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5" indent="0">
              <a:buNone/>
              <a:defRPr sz="2800"/>
            </a:lvl2pPr>
            <a:lvl3pPr marL="914410" indent="0">
              <a:buNone/>
              <a:defRPr sz="2400"/>
            </a:lvl3pPr>
            <a:lvl4pPr marL="1371615" indent="0">
              <a:buNone/>
              <a:defRPr sz="2000"/>
            </a:lvl4pPr>
            <a:lvl5pPr marL="1828819" indent="0">
              <a:buNone/>
              <a:defRPr sz="2000"/>
            </a:lvl5pPr>
            <a:lvl6pPr marL="2286025" indent="0">
              <a:buNone/>
              <a:defRPr sz="2000"/>
            </a:lvl6pPr>
            <a:lvl7pPr marL="2743229" indent="0">
              <a:buNone/>
              <a:defRPr sz="2000"/>
            </a:lvl7pPr>
            <a:lvl8pPr marL="3200434" indent="0">
              <a:buNone/>
              <a:defRPr sz="2000"/>
            </a:lvl8pPr>
            <a:lvl9pPr marL="3657639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5" indent="0">
              <a:buNone/>
              <a:defRPr sz="1400"/>
            </a:lvl2pPr>
            <a:lvl3pPr marL="914410" indent="0">
              <a:buNone/>
              <a:defRPr sz="1200"/>
            </a:lvl3pPr>
            <a:lvl4pPr marL="1371615" indent="0">
              <a:buNone/>
              <a:defRPr sz="1000"/>
            </a:lvl4pPr>
            <a:lvl5pPr marL="1828819" indent="0">
              <a:buNone/>
              <a:defRPr sz="1000"/>
            </a:lvl5pPr>
            <a:lvl6pPr marL="2286025" indent="0">
              <a:buNone/>
              <a:defRPr sz="1000"/>
            </a:lvl6pPr>
            <a:lvl7pPr marL="2743229" indent="0">
              <a:buNone/>
              <a:defRPr sz="1000"/>
            </a:lvl7pPr>
            <a:lvl8pPr marL="3200434" indent="0">
              <a:buNone/>
              <a:defRPr sz="1000"/>
            </a:lvl8pPr>
            <a:lvl9pPr marL="3657639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712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12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34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5C3E-BE6E-4D39-BEBB-9974833E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A2676-9D41-41BC-9741-AA15023C9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4C0C6-7287-4BFD-9129-B80CF6656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2EED-3F3C-4624-8DD5-EC6DA5C3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82E3-ED7A-4001-A64E-DFDFA37E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64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96A4-C71D-4557-830A-E97B8D3C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A19DB-83EB-4F26-BCAC-31A83DABB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C586D-123A-49DE-801E-48500239A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6DEAC-4164-49DF-87DD-D50D3188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C0209-2DED-4002-8592-B23F57B8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A9D80-DDD3-413E-A0BE-2130CFBD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374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6594-0FE3-4C52-B60A-8CA266A5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EB86-F778-4489-9621-6DC2CCA3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C88A4-1037-4A20-B94D-0CCB5450B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80F40-058A-4F68-B2BF-6E0A7ED97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99D30-A44A-42BF-AB72-8E32EA6FD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58C44-FD3A-4378-B216-194EC2D0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925C2-7159-42DD-9913-0F15CDD0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B6F1C1-E3F2-4848-8998-D282C72F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006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5122-CDEC-4033-99E4-46074688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82AE9-4E38-4F12-831C-2AB0A63F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738CF-19AE-4634-AD67-D530F9DE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E1C71-7F79-4ADF-8B20-32DFE60C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699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46CE31-DC15-4AA6-9993-201FBE6E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68E69-AD4F-4C1B-985A-CA076E89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839E-F741-4D88-8914-E7DD4751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873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A729-1A6B-4CE9-BFA3-409B14A2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91F3-5112-42BA-84E4-C735BC829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E44B6-0A63-488F-8056-5FC7A3B70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F05E0-BCF6-48D7-917A-11425A06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294D6-8CB7-401C-80EB-897861A9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8096-EA2A-4132-ACF6-1028C1C5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374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EA41-261E-4781-8A07-7C6195D2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735282-47A7-4E88-9309-BEDD70EC8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ABC67-874E-4845-9657-738971A8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9FC2-457C-45C4-A371-1BE3193A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34599-36EF-4138-8C3D-6573DFB1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EA230-1D42-4C0F-89EA-070A53E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9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E32B4D-4691-4281-962D-DA8F682A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1F1B7-659F-4B78-9959-96B72D634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5ADC-5D81-4B08-A30B-373DEDD71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25003-02C0-428B-89E3-827F3C4A5C11}" type="datetimeFigureOut">
              <a:rPr lang="th-TH" smtClean="0"/>
              <a:t>09/02/65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E41A1-61B5-4971-9222-CAEE56173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0D60D-6190-4A22-9EF0-D72242315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83B6-DA7F-4D72-B9AE-A6CFC538D1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281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B672F-0657-447F-8CA6-56AC3AC4AA43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7788C-BAF1-4C86-AB6F-2A95F3CFE8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2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1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1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7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2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7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2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27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2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37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2" indent="-228602" algn="l" defTabSz="9144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5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0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5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9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5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9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34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39" algn="l" defTabSz="914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knackbox.me/managing-risk-in-the-disrupted-university-%E0%B8%9A%E0%B8%A3%E0%B8%B4%E0%B8%AB%E0%B8%B2%E0%B8%A3%E0%B8%84%E0%B8%A7%E0%B8%B2%E0%B8%A1%E0%B9%80%E0%B8%AA%E0%B8%B5%E0%B9%88%E0%B8%A2%E0%B8%87%E0%B9%83%E0%B8%99%E0%B8%A2%E0%B8%B8%E0%B8%84%E0%B8%A1%E0%B8%AB%E0%B8%B2%E0%B8%A7%E0%B8%B4%E0%B8%97%E0%B8%A2%E0%B8%B2%E0%B8%A5%E0%B8%B1%E0%B8%A2%E0%B8%96%E0%B8%B9%E0%B8%81%E0%B8%9E%E0%B8%A5%E0%B8%B4%E0%B8%81%E0%B9%82%E0%B8%89%E0%B8%A1-f90441ed2c66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gif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jpe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3D4-CF20-4D49-A35D-5F8EBD1A3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Landing Page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0D9C5-25B9-41B3-A564-36D4DCCB8A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D146B8-46CB-4D4D-929D-BFFCCE658763}"/>
              </a:ext>
            </a:extLst>
          </p:cNvPr>
          <p:cNvSpPr/>
          <p:nvPr/>
        </p:nvSpPr>
        <p:spPr>
          <a:xfrm>
            <a:off x="952273" y="0"/>
            <a:ext cx="10287454" cy="6858000"/>
          </a:xfrm>
          <a:prstGeom prst="rect">
            <a:avLst/>
          </a:prstGeom>
          <a:gradFill flip="none" rotWithShape="1">
            <a:gsLst>
              <a:gs pos="2000">
                <a:srgbClr val="021648"/>
              </a:gs>
              <a:gs pos="26000">
                <a:srgbClr val="0C3B7F"/>
              </a:gs>
              <a:gs pos="95000">
                <a:srgbClr val="0B3778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61290">
              <a:defRPr/>
            </a:pPr>
            <a:endParaRPr lang="th-TH" sz="1029" dirty="0">
              <a:solidFill>
                <a:prstClr val="white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pic>
        <p:nvPicPr>
          <p:cNvPr id="12" name="Picture 1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4729F92-5594-4BAF-B4F2-11904DABB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28" y="-1"/>
            <a:ext cx="6005574" cy="6874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F6EA0-324E-42AC-884F-EE8CA50E8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34" r="22249"/>
          <a:stretch/>
        </p:blipFill>
        <p:spPr>
          <a:xfrm>
            <a:off x="952273" y="16624"/>
            <a:ext cx="433389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43076B-BC8A-484D-88F8-B389BC3B8D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8" r="55898" b="24995"/>
          <a:stretch/>
        </p:blipFill>
        <p:spPr>
          <a:xfrm>
            <a:off x="952274" y="0"/>
            <a:ext cx="4281878" cy="68746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F73515-1672-496F-A1E3-4F2B526D11D0}"/>
              </a:ext>
            </a:extLst>
          </p:cNvPr>
          <p:cNvSpPr/>
          <p:nvPr/>
        </p:nvSpPr>
        <p:spPr>
          <a:xfrm>
            <a:off x="1293448" y="2337874"/>
            <a:ext cx="3617503" cy="2182252"/>
          </a:xfrm>
          <a:prstGeom prst="rect">
            <a:avLst/>
          </a:prstGeom>
          <a:solidFill>
            <a:srgbClr val="FFC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61290">
              <a:defRPr/>
            </a:pPr>
            <a:endParaRPr lang="th-TH" sz="1029">
              <a:solidFill>
                <a:prstClr val="white"/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6E124-6B88-4FC6-B00C-8F913C9430FD}"/>
              </a:ext>
            </a:extLst>
          </p:cNvPr>
          <p:cNvSpPr txBox="1"/>
          <p:nvPr/>
        </p:nvSpPr>
        <p:spPr>
          <a:xfrm>
            <a:off x="528247" y="2726537"/>
            <a:ext cx="5147905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61290">
              <a:defRPr/>
            </a:pPr>
            <a:r>
              <a:rPr lang="en-US" sz="3772" dirty="0">
                <a:solidFill>
                  <a:srgbClr val="1B346B"/>
                </a:solidFill>
                <a:latin typeface="Kanit Bold" pitchFamily="2" charset="-34"/>
                <a:cs typeface="Kanit Bold" pitchFamily="2" charset="-34"/>
              </a:rPr>
              <a:t>Meet Your</a:t>
            </a:r>
          </a:p>
          <a:p>
            <a:pPr algn="ctr" defTabSz="261290">
              <a:defRPr/>
            </a:pPr>
            <a:r>
              <a:rPr lang="en-US" sz="3772" dirty="0">
                <a:solidFill>
                  <a:srgbClr val="1B346B"/>
                </a:solidFill>
                <a:latin typeface="Kanit Bold" pitchFamily="2" charset="-34"/>
                <a:cs typeface="Kanit Bold" pitchFamily="2" charset="-34"/>
              </a:rPr>
              <a:t>Instructors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EFD3D5-8824-4143-AC2C-164649AA7F54}"/>
              </a:ext>
            </a:extLst>
          </p:cNvPr>
          <p:cNvCxnSpPr>
            <a:cxnSpLocks/>
          </p:cNvCxnSpPr>
          <p:nvPr/>
        </p:nvCxnSpPr>
        <p:spPr>
          <a:xfrm>
            <a:off x="1612379" y="4098889"/>
            <a:ext cx="2950183" cy="0"/>
          </a:xfrm>
          <a:prstGeom prst="line">
            <a:avLst/>
          </a:prstGeom>
          <a:ln w="76200">
            <a:solidFill>
              <a:srgbClr val="1B3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6A42973-CC27-4147-886C-13BDA7A49C91}"/>
              </a:ext>
            </a:extLst>
          </p:cNvPr>
          <p:cNvGraphicFramePr>
            <a:graphicFrameLocks noGrp="1"/>
          </p:cNvGraphicFramePr>
          <p:nvPr/>
        </p:nvGraphicFramePr>
        <p:xfrm>
          <a:off x="5507234" y="1762506"/>
          <a:ext cx="5539151" cy="496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9151">
                  <a:extLst>
                    <a:ext uri="{9D8B030D-6E8A-4147-A177-3AD203B41FA5}">
                      <a16:colId xmlns:a16="http://schemas.microsoft.com/office/drawing/2014/main" val="751993951"/>
                    </a:ext>
                  </a:extLst>
                </a:gridCol>
              </a:tblGrid>
              <a:tr h="138815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B346B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Education:</a:t>
                      </a:r>
                      <a:endParaRPr lang="th-TH" sz="1800" b="1" dirty="0">
                        <a:solidFill>
                          <a:srgbClr val="1B346B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65113" marR="0" lvl="0" indent="-265113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Ph.D. in Higher Education, Chulalongkorn University</a:t>
                      </a:r>
                    </a:p>
                    <a:p>
                      <a:pPr marL="265113" marR="0" lvl="0" indent="-265113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Master of Education in Nonformal Education, Chulalongkorn University</a:t>
                      </a:r>
                    </a:p>
                    <a:p>
                      <a:pPr marL="265113" marR="0" lvl="0" indent="-265113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Bachelor of Economics in Business Economics, RMUTTO 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65113" marR="0" lvl="0" indent="-265113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Certificate Risk Management, Thai IOD of Directors, Chulalongkorn University</a:t>
                      </a:r>
                    </a:p>
                    <a:p>
                      <a:pPr marL="265113" marR="0" lvl="0" indent="-265113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Certificate Fraud Risk Prevention &amp; Control, Omega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Worldclass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65113" marR="0" lvl="0" indent="-265113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Company Secretary Program (CSP 113/2020), Thai IOD of Directors</a:t>
                      </a:r>
                    </a:p>
                  </a:txBody>
                  <a:tcPr marL="52258" marR="52258" marT="26129" marB="26129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607398"/>
                  </a:ext>
                </a:extLst>
              </a:tr>
              <a:tr h="2192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B346B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Experience:</a:t>
                      </a:r>
                      <a:endParaRPr lang="th-TH" sz="1800" b="1" dirty="0">
                        <a:solidFill>
                          <a:srgbClr val="1B346B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Director of Risk Management Center, Chulalongkorn</a:t>
                      </a:r>
                      <a:r>
                        <a:rPr lang="th-TH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University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Committee Member for Vigilant Appetite (Thailand)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Researcher &amp; Project Manager:</a:t>
                      </a:r>
                      <a:r>
                        <a:rPr lang="th-TH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Thailand Innovation Investment Ecosystem, NXPO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Researcher &amp; Project Manager:</a:t>
                      </a:r>
                      <a:r>
                        <a:rPr lang="th-TH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Scaleup Nation</a:t>
                      </a:r>
                      <a:r>
                        <a:rPr lang="th-TH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2030, Ananda Development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Researcher &amp; Project Manager:</a:t>
                      </a:r>
                      <a:r>
                        <a:rPr lang="th-TH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University’s Entrepreneurship Development , NXPO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Researcher :</a:t>
                      </a:r>
                      <a:r>
                        <a:rPr lang="th-TH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Entrepreneurial University Maturity Model, NXPO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Deputy Director: Establishment of School of Integrated Innovation, Chula 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Committee &amp; Secretary: Organizational Risk Management &amp; Internal Control, Chula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Committee &amp; Assistant Secretary: Risk Management Oversight 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CHULALONGKORN" panose="02000506050000020004" pitchFamily="50" charset="-34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HULALONGKORN" panose="02000506050000020004" pitchFamily="50" charset="-34"/>
                          <a:cs typeface="CHULALONGKORN" panose="02000506050000020004" pitchFamily="50" charset="-34"/>
                        </a:rPr>
                        <a:t>Speaker &amp; Lecturer on Risk Management, Strategic Management, University Development</a:t>
                      </a:r>
                    </a:p>
                  </a:txBody>
                  <a:tcPr marL="52258" marR="52258" marT="26129" marB="26129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973313"/>
                  </a:ext>
                </a:extLst>
              </a:tr>
              <a:tr h="1388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B346B"/>
                          </a:solidFill>
                          <a:effectLst/>
                          <a:uLnTx/>
                          <a:uFillTx/>
                          <a:latin typeface="CHULALONGKORN" panose="02000506050000020004" pitchFamily="50" charset="-34"/>
                          <a:ea typeface="+mn-ea"/>
                          <a:cs typeface="CHULALONGKORN" panose="02000506050000020004" pitchFamily="50" charset="-34"/>
                        </a:rPr>
                        <a:t>Expertise:</a:t>
                      </a:r>
                      <a:endParaRPr kumimoji="0" lang="th-T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B346B"/>
                        </a:solidFill>
                        <a:effectLst/>
                        <a:uLnTx/>
                        <a:uFillTx/>
                        <a:latin typeface="CHULALONGKORN" panose="02000506050000020004" pitchFamily="50" charset="-34"/>
                        <a:ea typeface="+mn-ea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HULALONGKORN" panose="02000506050000020004" pitchFamily="50" charset="-34"/>
                          <a:ea typeface="+mn-ea"/>
                          <a:cs typeface="CHULALONGKORN" panose="02000506050000020004" pitchFamily="50" charset="-34"/>
                        </a:rPr>
                        <a:t>Risk Management &amp; Internal Control</a:t>
                      </a:r>
                      <a:endParaRPr kumimoji="0" lang="th-TH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ULALONGKORN" panose="02000506050000020004" pitchFamily="50" charset="-34"/>
                        <a:ea typeface="+mn-ea"/>
                        <a:cs typeface="CHULALONGKORN" panose="02000506050000020004" pitchFamily="50" charset="-34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HULALONGKORN" panose="02000506050000020004" pitchFamily="50" charset="-34"/>
                          <a:ea typeface="+mn-ea"/>
                          <a:cs typeface="CHULALONGKORN" panose="02000506050000020004" pitchFamily="50" charset="-34"/>
                        </a:rPr>
                        <a:t>Strategic Planning &amp; Budgeting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HULALONGKORN" panose="02000506050000020004" pitchFamily="50" charset="-34"/>
                          <a:ea typeface="+mn-ea"/>
                          <a:cs typeface="CHULALONGKORN" panose="02000506050000020004" pitchFamily="50" charset="-34"/>
                        </a:rPr>
                        <a:t>Entrepreneurial University Management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HULALONGKORN" panose="02000506050000020004" pitchFamily="50" charset="-34"/>
                          <a:ea typeface="+mn-ea"/>
                          <a:cs typeface="CHULALONGKORN" panose="02000506050000020004" pitchFamily="50" charset="-34"/>
                        </a:rPr>
                        <a:t>Educational Quality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HULALONGKORN" panose="02000506050000020004" pitchFamily="50" charset="-34"/>
                          <a:ea typeface="+mn-ea"/>
                          <a:cs typeface="CHULALONGKORN" panose="02000506050000020004" pitchFamily="50" charset="-34"/>
                        </a:rPr>
                        <a:t>Mission Model Design</a:t>
                      </a:r>
                    </a:p>
                  </a:txBody>
                  <a:tcPr marL="52258" marR="52258" marT="26129" marB="26129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04849"/>
                  </a:ext>
                </a:extLst>
              </a:tr>
            </a:tbl>
          </a:graphicData>
        </a:graphic>
      </p:graphicFrame>
      <p:pic>
        <p:nvPicPr>
          <p:cNvPr id="10" name="Picture 9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BC3BC5F7-AEE4-4702-9B72-0B38EBCF2E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1" t="4999" r="23901" b="37264"/>
          <a:stretch/>
        </p:blipFill>
        <p:spPr>
          <a:xfrm>
            <a:off x="5507234" y="354496"/>
            <a:ext cx="1213679" cy="1213679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B014B-BBCC-4CD2-90A7-99B8F214A682}"/>
              </a:ext>
            </a:extLst>
          </p:cNvPr>
          <p:cNvSpPr txBox="1"/>
          <p:nvPr/>
        </p:nvSpPr>
        <p:spPr>
          <a:xfrm>
            <a:off x="6799249" y="409076"/>
            <a:ext cx="3843738" cy="118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61290">
              <a:defRPr/>
            </a:pPr>
            <a:r>
              <a:rPr lang="th-TH" sz="2515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ดร</a:t>
            </a:r>
            <a:r>
              <a:rPr lang="en-US" sz="2515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.</a:t>
            </a:r>
            <a:r>
              <a:rPr lang="th-TH" sz="2515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อวิรุทธ์</a:t>
            </a:r>
          </a:p>
          <a:p>
            <a:pPr defTabSz="261290">
              <a:defRPr/>
            </a:pPr>
            <a:r>
              <a:rPr lang="th-TH" sz="2515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ฉัตรมาลาทอง</a:t>
            </a:r>
          </a:p>
          <a:p>
            <a:pPr defTabSz="261290">
              <a:defRPr/>
            </a:pPr>
            <a:r>
              <a:rPr lang="th-TH" sz="1029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ผู้อำนวยการศูนย์บริหารความเสี่ยง จุฬาลงกรณ์มหาวิทยาลัย</a:t>
            </a:r>
          </a:p>
          <a:p>
            <a:pPr defTabSz="261290">
              <a:defRPr/>
            </a:pPr>
            <a:r>
              <a:rPr lang="th-TH" sz="1029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เจ้าของเพจ  </a:t>
            </a:r>
            <a:r>
              <a:rPr lang="en-US" sz="1029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Knack Box: </a:t>
            </a:r>
            <a:r>
              <a:rPr lang="th-TH" sz="1029" dirty="0">
                <a:solidFill>
                  <a:prstClr val="white"/>
                </a:solidFill>
                <a:latin typeface="Kanit SemiBold" pitchFamily="2" charset="-34"/>
                <a:cs typeface="Kanit SemiBold" pitchFamily="2" charset="-34"/>
              </a:rPr>
              <a:t>กล่องขนมสมองของนักเรียนรู้</a:t>
            </a:r>
          </a:p>
        </p:txBody>
      </p:sp>
    </p:spTree>
    <p:extLst>
      <p:ext uri="{BB962C8B-B14F-4D97-AF65-F5344CB8AC3E}">
        <p14:creationId xmlns:p14="http://schemas.microsoft.com/office/powerpoint/2010/main" val="22972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36EA-ABE3-4A50-B23C-8CFD5F41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762"/>
            <a:ext cx="10515600" cy="5784201"/>
          </a:xfrm>
        </p:spPr>
        <p:txBody>
          <a:bodyPr/>
          <a:lstStyle/>
          <a:p>
            <a:r>
              <a:rPr lang="th-TH" dirty="0"/>
              <a:t> </a:t>
            </a:r>
            <a:r>
              <a:rPr lang="th-TH" dirty="0">
                <a:highlight>
                  <a:srgbClr val="FFFF00"/>
                </a:highlight>
              </a:rPr>
              <a:t>ประวัติวิทยากร</a:t>
            </a:r>
          </a:p>
          <a:p>
            <a:r>
              <a:rPr lang="th-TH" dirty="0">
                <a:highlight>
                  <a:srgbClr val="FFFF00"/>
                </a:highlight>
              </a:rPr>
              <a:t>- ราคาและโปรโมชั่น </a:t>
            </a:r>
            <a:r>
              <a:rPr lang="en-US" dirty="0">
                <a:highlight>
                  <a:srgbClr val="FFFF00"/>
                </a:highlight>
              </a:rPr>
              <a:t>&gt; 3,500 </a:t>
            </a:r>
            <a:r>
              <a:rPr lang="th-TH" dirty="0">
                <a:highlight>
                  <a:srgbClr val="FFFF00"/>
                </a:highlight>
              </a:rPr>
              <a:t>บาท </a:t>
            </a:r>
            <a:r>
              <a:rPr lang="en-US" dirty="0">
                <a:highlight>
                  <a:srgbClr val="FFFF00"/>
                </a:highlight>
              </a:rPr>
              <a:t>6</a:t>
            </a:r>
            <a:r>
              <a:rPr lang="th-TH" dirty="0">
                <a:highlight>
                  <a:srgbClr val="FFFF00"/>
                </a:highlight>
              </a:rPr>
              <a:t> ชั่วโมง </a:t>
            </a:r>
          </a:p>
          <a:p>
            <a:r>
              <a:rPr lang="th-TH" dirty="0">
                <a:highlight>
                  <a:srgbClr val="FFFF00"/>
                </a:highlight>
              </a:rPr>
              <a:t>- วันที่สอน</a:t>
            </a:r>
            <a:r>
              <a:rPr lang="en-US" dirty="0">
                <a:highlight>
                  <a:srgbClr val="FFFF00"/>
                </a:highlight>
              </a:rPr>
              <a:t> &gt;</a:t>
            </a:r>
            <a:r>
              <a:rPr lang="th-TH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20 </a:t>
            </a:r>
            <a:r>
              <a:rPr lang="th-TH" dirty="0">
                <a:highlight>
                  <a:srgbClr val="FFFF00"/>
                </a:highlight>
              </a:rPr>
              <a:t>มีนาคม </a:t>
            </a:r>
            <a:r>
              <a:rPr lang="en-US" dirty="0">
                <a:highlight>
                  <a:srgbClr val="FFFF00"/>
                </a:highlight>
              </a:rPr>
              <a:t>2565</a:t>
            </a:r>
            <a:endParaRPr lang="th-TH" dirty="0">
              <a:highlight>
                <a:srgbClr val="FFFF00"/>
              </a:highlight>
            </a:endParaRPr>
          </a:p>
          <a:p>
            <a:r>
              <a:rPr lang="th-TH" dirty="0"/>
              <a:t>- รายละเอียดหลักสูตร </a:t>
            </a:r>
            <a:r>
              <a:rPr lang="en-US" dirty="0"/>
              <a:t>(</a:t>
            </a:r>
            <a:r>
              <a:rPr lang="th-TH" dirty="0"/>
              <a:t>ดูในเว็บได้เลย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Managing Risk in the Disrupted University </a:t>
            </a:r>
            <a:r>
              <a:rPr lang="th-TH" dirty="0">
                <a:hlinkClick r:id="rId2"/>
              </a:rPr>
              <a:t>บริหารความเสี่ยงในยุคมหาวิทยาลัยถูกพลิกโฉม - </a:t>
            </a:r>
            <a:r>
              <a:rPr lang="en-US" dirty="0" err="1">
                <a:hlinkClick r:id="rId2"/>
              </a:rPr>
              <a:t>Knackbox</a:t>
            </a:r>
            <a:r>
              <a:rPr lang="en-US" dirty="0"/>
              <a:t>)</a:t>
            </a:r>
            <a:endParaRPr lang="th-TH" dirty="0"/>
          </a:p>
          <a:p>
            <a:r>
              <a:rPr lang="th-TH" dirty="0">
                <a:highlight>
                  <a:srgbClr val="FFFF00"/>
                </a:highlight>
              </a:rPr>
              <a:t>- รีวิวจากผู้เรียน 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th-TH" dirty="0">
                <a:highlight>
                  <a:srgbClr val="FFFF00"/>
                </a:highlight>
              </a:rPr>
              <a:t>ไม่ต้องมีก็ได้ เพราะไม่เคยถาม </a:t>
            </a:r>
            <a:r>
              <a:rPr lang="en-US" dirty="0">
                <a:highlight>
                  <a:srgbClr val="FFFF00"/>
                </a:highlight>
              </a:rPr>
              <a:t>555) &gt;&gt; next phase</a:t>
            </a:r>
            <a:endParaRPr lang="th-TH" dirty="0">
              <a:highlight>
                <a:srgbClr val="FFFF00"/>
              </a:highlight>
            </a:endParaRPr>
          </a:p>
          <a:p>
            <a:r>
              <a:rPr lang="th-TH" dirty="0"/>
              <a:t>- สถิติประสบการณ์สอน </a:t>
            </a:r>
            <a:r>
              <a:rPr lang="en-US" dirty="0"/>
              <a:t>(16 </a:t>
            </a:r>
            <a:r>
              <a:rPr lang="th-TH" dirty="0"/>
              <a:t>ครั้ง ทั้งแบบ </a:t>
            </a:r>
            <a:r>
              <a:rPr lang="en-US" dirty="0"/>
              <a:t>In-house</a:t>
            </a:r>
            <a:r>
              <a:rPr lang="th-TH" dirty="0"/>
              <a:t> และ </a:t>
            </a:r>
            <a:r>
              <a:rPr lang="en-US" dirty="0"/>
              <a:t>Public Training)</a:t>
            </a:r>
            <a:endParaRPr lang="th-TH" dirty="0"/>
          </a:p>
          <a:p>
            <a:r>
              <a:rPr lang="th-TH" dirty="0"/>
              <a:t>- </a:t>
            </a:r>
            <a:r>
              <a:rPr lang="en-US" dirty="0"/>
              <a:t>Q&amp;A</a:t>
            </a:r>
          </a:p>
          <a:p>
            <a:r>
              <a:rPr lang="en-US" dirty="0"/>
              <a:t>- </a:t>
            </a:r>
            <a:r>
              <a:rPr lang="th-TH" dirty="0"/>
              <a:t>ส่งมาเป็น </a:t>
            </a:r>
            <a:r>
              <a:rPr lang="en-US" dirty="0"/>
              <a:t>ppt </a:t>
            </a:r>
            <a:r>
              <a:rPr lang="th-TH" dirty="0"/>
              <a:t>เป็นหน้าๆ</a:t>
            </a:r>
          </a:p>
        </p:txBody>
      </p:sp>
    </p:spTree>
    <p:extLst>
      <p:ext uri="{BB962C8B-B14F-4D97-AF65-F5344CB8AC3E}">
        <p14:creationId xmlns:p14="http://schemas.microsoft.com/office/powerpoint/2010/main" val="395391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3D4-CF20-4D49-A35D-5F8EBD1A3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406400"/>
            <a:ext cx="12020550" cy="1244430"/>
          </a:xfrm>
        </p:spPr>
        <p:txBody>
          <a:bodyPr anchor="ctr">
            <a:normAutofit fontScale="90000"/>
          </a:bodyPr>
          <a:lstStyle/>
          <a:p>
            <a:r>
              <a:rPr lang="th-TH" dirty="0"/>
              <a:t>ผู้บริหารและผู้ปฏิบัติงานในมหาวิทยาลัยที่เข้าอบรมในหลักสูตร</a:t>
            </a:r>
          </a:p>
        </p:txBody>
      </p:sp>
      <p:pic>
        <p:nvPicPr>
          <p:cNvPr id="1026" name="Picture 2" descr="CU Solar Map">
            <a:extLst>
              <a:ext uri="{FF2B5EF4-FFF2-40B4-BE49-F238E27FC236}">
                <a16:creationId xmlns:a16="http://schemas.microsoft.com/office/drawing/2014/main" id="{D6B54FDE-132C-484C-881B-05C46119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01" y="1629942"/>
            <a:ext cx="2488566" cy="8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ดาวน์โหลด-สถานเทคโนโลยีการศึกษาแพทยศาสตร์">
            <a:extLst>
              <a:ext uri="{FF2B5EF4-FFF2-40B4-BE49-F238E27FC236}">
                <a16:creationId xmlns:a16="http://schemas.microsoft.com/office/drawing/2014/main" id="{1FF0A034-B58A-4E53-8771-2BCC4E98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90" y="1408643"/>
            <a:ext cx="2508250" cy="159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ตราสัญลักษณ์ (Logo) | มหาวิทยาลัยมหิดล">
            <a:extLst>
              <a:ext uri="{FF2B5EF4-FFF2-40B4-BE49-F238E27FC236}">
                <a16:creationId xmlns:a16="http://schemas.microsoft.com/office/drawing/2014/main" id="{0E750177-DA48-461C-9C11-4A1950A3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00" y="1408440"/>
            <a:ext cx="3154996" cy="16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137FA57-6019-4F78-8DE8-013D63A01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12" y="1606577"/>
            <a:ext cx="1220690" cy="1443555"/>
          </a:xfrm>
          <a:prstGeom prst="rect">
            <a:avLst/>
          </a:prstGeom>
        </p:spPr>
      </p:pic>
      <p:pic>
        <p:nvPicPr>
          <p:cNvPr id="1032" name="Picture 8" descr="สถาบันบัณฑิตพัฒนศิลป์ - สถาบันบัณฑิตพัฒนศิลป์  เว็บไซต์สำหรับผู้สนใจศึกษาเกี่ยวกับนาฏศิลป์ไทย">
            <a:extLst>
              <a:ext uri="{FF2B5EF4-FFF2-40B4-BE49-F238E27FC236}">
                <a16:creationId xmlns:a16="http://schemas.microsoft.com/office/drawing/2014/main" id="{05426ECB-DC11-4BE9-9938-51DEB991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0" y="3777446"/>
            <a:ext cx="3292513" cy="8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มหาวิทยาลัยการกีฬาแห่งชาติ - วิกิพีเดีย">
            <a:extLst>
              <a:ext uri="{FF2B5EF4-FFF2-40B4-BE49-F238E27FC236}">
                <a16:creationId xmlns:a16="http://schemas.microsoft.com/office/drawing/2014/main" id="{479C1718-8559-47EF-8CBF-0CEEDEA3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3" y="3005878"/>
            <a:ext cx="19516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- PRNRRU">
            <a:extLst>
              <a:ext uri="{FF2B5EF4-FFF2-40B4-BE49-F238E27FC236}">
                <a16:creationId xmlns:a16="http://schemas.microsoft.com/office/drawing/2014/main" id="{EEEDE62A-09BA-4AF0-B601-6BD4E0DE4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71"/>
          <a:stretch/>
        </p:blipFill>
        <p:spPr bwMode="auto">
          <a:xfrm>
            <a:off x="7824522" y="3112639"/>
            <a:ext cx="1100841" cy="144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oC Branding - College of Computing">
            <a:extLst>
              <a:ext uri="{FF2B5EF4-FFF2-40B4-BE49-F238E27FC236}">
                <a16:creationId xmlns:a16="http://schemas.microsoft.com/office/drawing/2014/main" id="{2EF2DE58-BD88-4897-AD6C-699CB803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2" y="2247055"/>
            <a:ext cx="2759919" cy="195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 photo description available.">
            <a:extLst>
              <a:ext uri="{FF2B5EF4-FFF2-40B4-BE49-F238E27FC236}">
                <a16:creationId xmlns:a16="http://schemas.microsoft.com/office/drawing/2014/main" id="{FFEC62B2-9778-44B6-9793-B2621CBD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70" y="3199607"/>
            <a:ext cx="1597236" cy="159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y be an image of text">
            <a:extLst>
              <a:ext uri="{FF2B5EF4-FFF2-40B4-BE49-F238E27FC236}">
                <a16:creationId xmlns:a16="http://schemas.microsoft.com/office/drawing/2014/main" id="{1A78A6B6-BB35-405C-A114-FB1415E40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96" y="5136940"/>
            <a:ext cx="1597235" cy="159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D64A793-50AD-4D72-82F6-7953A14C2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0" y="4855953"/>
            <a:ext cx="3573549" cy="74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รายงานผลการรับข้อร้องเรียน/แสดงความคิดเห็น ป">
            <a:extLst>
              <a:ext uri="{FF2B5EF4-FFF2-40B4-BE49-F238E27FC236}">
                <a16:creationId xmlns:a16="http://schemas.microsoft.com/office/drawing/2014/main" id="{7DEE5DBC-21EF-4A68-865A-346F4E14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98" y="5136940"/>
            <a:ext cx="2876614" cy="12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ประชาสัมพันธ์ มหาวิทยาลัยราชภัฏนครินทร์  ขอเชิญเข้าร่วมโครงการอบรมหลักสูตรผู้ประเมินคุณภาพการศึกษา –  คณะเทคโนโลยีสารสนเทศ มหาวิทยาลัยราชภัฏมหาสารคาม">
            <a:extLst>
              <a:ext uri="{FF2B5EF4-FFF2-40B4-BE49-F238E27FC236}">
                <a16:creationId xmlns:a16="http://schemas.microsoft.com/office/drawing/2014/main" id="{5D802BD7-BF94-48E5-BB7B-91A78868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077" y="3109911"/>
            <a:ext cx="1111740" cy="13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มหาวิทยาลัยขอนแก่น - วิกิพีเดีย">
            <a:extLst>
              <a:ext uri="{FF2B5EF4-FFF2-40B4-BE49-F238E27FC236}">
                <a16:creationId xmlns:a16="http://schemas.microsoft.com/office/drawing/2014/main" id="{97E3B31C-F164-425A-B477-53C5C727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879" y="4942422"/>
            <a:ext cx="950436" cy="14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มหาวิทยาลัยราชภัฏมหาสารคาม - วิกิพีเดีย">
            <a:extLst>
              <a:ext uri="{FF2B5EF4-FFF2-40B4-BE49-F238E27FC236}">
                <a16:creationId xmlns:a16="http://schemas.microsoft.com/office/drawing/2014/main" id="{5C6FC92D-3A2B-4562-83C5-057E3F0EA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902" y="1520572"/>
            <a:ext cx="1485306" cy="14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มหาวิทยาลัยราชภัฏนครศรีธรรมราช - วิกิพีเดีย">
            <a:extLst>
              <a:ext uri="{FF2B5EF4-FFF2-40B4-BE49-F238E27FC236}">
                <a16:creationId xmlns:a16="http://schemas.microsoft.com/office/drawing/2014/main" id="{FF12C681-A07A-4F80-B264-6EA0799E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534" y="1529736"/>
            <a:ext cx="1063964" cy="135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มหาวิทยาลัยราชภัฏเพชรบูรณ์ - วิกิพีเดีย">
            <a:extLst>
              <a:ext uri="{FF2B5EF4-FFF2-40B4-BE49-F238E27FC236}">
                <a16:creationId xmlns:a16="http://schemas.microsoft.com/office/drawing/2014/main" id="{FC3086C5-BB19-41E1-A29F-AEE6EFF7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932" y="2988336"/>
            <a:ext cx="1160396" cy="14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RUS | Rajamangala University of Technology Suvarnabhumi :  มหาวิทยาลัยเทคโนโลยีราชมงคลสุวรรณภูมิ">
            <a:extLst>
              <a:ext uri="{FF2B5EF4-FFF2-40B4-BE49-F238E27FC236}">
                <a16:creationId xmlns:a16="http://schemas.microsoft.com/office/drawing/2014/main" id="{CC213C2A-61CD-4B3E-9BA2-9211941F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362" y="3136813"/>
            <a:ext cx="1022350" cy="18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สัญลักษณ์ของมหาวิทยาลัย - มหาวิทยาลัยสวนดุสิต Suan Dusit University">
            <a:extLst>
              <a:ext uri="{FF2B5EF4-FFF2-40B4-BE49-F238E27FC236}">
                <a16:creationId xmlns:a16="http://schemas.microsoft.com/office/drawing/2014/main" id="{29C3416B-F84B-4DD3-B81E-196C41A5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8" y="5801501"/>
            <a:ext cx="3400425" cy="8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มหาวิทยาลัยแม่โจ้ - วิกิพีเดีย">
            <a:extLst>
              <a:ext uri="{FF2B5EF4-FFF2-40B4-BE49-F238E27FC236}">
                <a16:creationId xmlns:a16="http://schemas.microsoft.com/office/drawing/2014/main" id="{5B22045E-0BA7-44F1-B79A-6C0904FA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82" y="4817127"/>
            <a:ext cx="1843538" cy="18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มหาวิทยาลัยมหาสารคาม - วิกิพีเดีย">
            <a:extLst>
              <a:ext uri="{FF2B5EF4-FFF2-40B4-BE49-F238E27FC236}">
                <a16:creationId xmlns:a16="http://schemas.microsoft.com/office/drawing/2014/main" id="{A79B0075-3670-4A59-A768-B7018406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00" y="2979593"/>
            <a:ext cx="1077445" cy="13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แนะนำ คณะวิทยาศาสตร์ มหาวิทยาลัยมหิดล">
            <a:extLst>
              <a:ext uri="{FF2B5EF4-FFF2-40B4-BE49-F238E27FC236}">
                <a16:creationId xmlns:a16="http://schemas.microsoft.com/office/drawing/2014/main" id="{B86835CE-46C5-46B8-B3F6-EC58AA469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3" y="1450830"/>
            <a:ext cx="1872534" cy="14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หน้าแรก | คณะครุศาสตร์ จุฬาลงกรณ์มหาวิทยาลัย">
            <a:extLst>
              <a:ext uri="{FF2B5EF4-FFF2-40B4-BE49-F238E27FC236}">
                <a16:creationId xmlns:a16="http://schemas.microsoft.com/office/drawing/2014/main" id="{26B1CA68-460A-451E-9B3B-9384FC85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95" y="2138287"/>
            <a:ext cx="2509342" cy="62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คณะวิทยาศาสตร์ จุฬาลงกรณ์มหาวิทยาลัย">
            <a:extLst>
              <a:ext uri="{FF2B5EF4-FFF2-40B4-BE49-F238E27FC236}">
                <a16:creationId xmlns:a16="http://schemas.microsoft.com/office/drawing/2014/main" id="{54CA6099-47E3-4411-AA0C-ABE13994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84" y="1481757"/>
            <a:ext cx="1468438" cy="8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2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10CC35A3785A40979549777341E9F1" ma:contentTypeVersion="14" ma:contentTypeDescription="Create a new document." ma:contentTypeScope="" ma:versionID="0ac9d5da44d426586597afc1a79b4d3e">
  <xsd:schema xmlns:xsd="http://www.w3.org/2001/XMLSchema" xmlns:xs="http://www.w3.org/2001/XMLSchema" xmlns:p="http://schemas.microsoft.com/office/2006/metadata/properties" xmlns:ns3="b5a5a776-f337-47a8-a5ac-8d66c5c58a75" xmlns:ns4="6fed64ea-1d0b-4648-a26a-150ff383e559" targetNamespace="http://schemas.microsoft.com/office/2006/metadata/properties" ma:root="true" ma:fieldsID="c7d2f1a66d4f1ce68e50d9968d7cd110" ns3:_="" ns4:_="">
    <xsd:import namespace="b5a5a776-f337-47a8-a5ac-8d66c5c58a75"/>
    <xsd:import namespace="6fed64ea-1d0b-4648-a26a-150ff383e5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a5a776-f337-47a8-a5ac-8d66c5c58a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d64ea-1d0b-4648-a26a-150ff383e55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F321D0-14A4-4E8C-824C-32A2D90EA35B}">
  <ds:schemaRefs>
    <ds:schemaRef ds:uri="http://schemas.microsoft.com/office/2006/metadata/properties"/>
    <ds:schemaRef ds:uri="http://purl.org/dc/elements/1.1/"/>
    <ds:schemaRef ds:uri="6fed64ea-1d0b-4648-a26a-150ff383e559"/>
    <ds:schemaRef ds:uri="b5a5a776-f337-47a8-a5ac-8d66c5c58a75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B55A787-1A37-48D2-88F4-39A7B6FE4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a5a776-f337-47a8-a5ac-8d66c5c58a75"/>
    <ds:schemaRef ds:uri="6fed64ea-1d0b-4648-a26a-150ff383e5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1D5D42-573E-461B-A1A8-C39C9AE91D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310</Words>
  <Application>Microsoft Macintosh PowerPoint</Application>
  <PresentationFormat>Widescreen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CHULALONGKORN</vt:lpstr>
      <vt:lpstr>Kanit Bold</vt:lpstr>
      <vt:lpstr>Kanit SemiBold</vt:lpstr>
      <vt:lpstr>Office Theme</vt:lpstr>
      <vt:lpstr>1_Office Theme</vt:lpstr>
      <vt:lpstr>Landing Page</vt:lpstr>
      <vt:lpstr>PowerPoint Presentation</vt:lpstr>
      <vt:lpstr>PowerPoint Presentation</vt:lpstr>
      <vt:lpstr>ผู้บริหารและผู้ปฏิบัติงานในมหาวิทยาลัยที่เข้าอบรมในหลักสูตร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Landing Page</dc:title>
  <dc:creator>Awirut Chatmarathong</dc:creator>
  <cp:lastModifiedBy>Chutikarn  Deekrachang</cp:lastModifiedBy>
  <cp:revision>4</cp:revision>
  <dcterms:created xsi:type="dcterms:W3CDTF">2022-02-05T14:20:19Z</dcterms:created>
  <dcterms:modified xsi:type="dcterms:W3CDTF">2022-02-09T09:34:11Z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0x0101004F10CC35A3785A40979549777341E9F1</vt:lpwstr>
  </property>
</Properties>
</file>